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Vermillion\Peoria%20Conference_Vermill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Index Crime and Drug </a:t>
            </a:r>
            <a:r>
              <a:rPr lang="en-US" sz="1400" baseline="0" dirty="0" smtClean="0"/>
              <a:t>Arrests - 2014</a:t>
            </a:r>
            <a:endParaRPr lang="en-US" sz="1400" dirty="0"/>
          </a:p>
        </c:rich>
      </c:tx>
      <c:layout>
        <c:manualLayout>
          <c:xMode val="edge"/>
          <c:yMode val="edge"/>
          <c:x val="0.17757633420822397"/>
          <c:y val="0"/>
        </c:manualLayout>
      </c:layout>
      <c:overlay val="0"/>
    </c:title>
    <c:autoTitleDeleted val="0"/>
    <c:plotArea>
      <c:layout>
        <c:manualLayout>
          <c:layoutTarget val="inner"/>
          <c:xMode val="edge"/>
          <c:yMode val="edge"/>
          <c:x val="3.0555555555555555E-2"/>
          <c:y val="0.16894847084189349"/>
          <c:w val="0.93888888888888888"/>
          <c:h val="0.64467044255162143"/>
        </c:manualLayout>
      </c:layout>
      <c:barChart>
        <c:barDir val="col"/>
        <c:grouping val="percentStacked"/>
        <c:varyColors val="0"/>
        <c:ser>
          <c:idx val="0"/>
          <c:order val="0"/>
          <c:tx>
            <c:strRef>
              <c:f>crime!$DI$6</c:f>
              <c:strCache>
                <c:ptCount val="1"/>
                <c:pt idx="0">
                  <c:v>Violent Index</c:v>
                </c:pt>
              </c:strCache>
            </c:strRef>
          </c:tx>
          <c:invertIfNegative val="0"/>
          <c:cat>
            <c:strRef>
              <c:f>(crime!$DD$52,crime!$DD$64,crime!$DD$98,crime!$DD$109)</c:f>
              <c:strCache>
                <c:ptCount val="4"/>
                <c:pt idx="0">
                  <c:v>Kankakee</c:v>
                </c:pt>
                <c:pt idx="1">
                  <c:v>Macon</c:v>
                </c:pt>
                <c:pt idx="2">
                  <c:v>Vermilion</c:v>
                </c:pt>
                <c:pt idx="3">
                  <c:v>Illinois</c:v>
                </c:pt>
              </c:strCache>
            </c:strRef>
          </c:cat>
          <c:val>
            <c:numRef>
              <c:f>(crime!$DI$52,crime!$DI$64,crime!$DI$98,crime!$DI$109)</c:f>
              <c:numCache>
                <c:formatCode>0.0%</c:formatCode>
                <c:ptCount val="4"/>
                <c:pt idx="0">
                  <c:v>8.9672404219877849E-2</c:v>
                </c:pt>
                <c:pt idx="1">
                  <c:v>9.1223220456116097E-2</c:v>
                </c:pt>
                <c:pt idx="2">
                  <c:v>0.12890839275918814</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(crime!$DJ$52,crime!$DJ$64,crime!$DJ$98,crime!$DJ$109)</c:f>
              <c:numCache>
                <c:formatCode>0.0%</c:formatCode>
                <c:ptCount val="4"/>
                <c:pt idx="0">
                  <c:v>0.7501388117712382</c:v>
                </c:pt>
                <c:pt idx="1">
                  <c:v>0.61207095139368806</c:v>
                </c:pt>
                <c:pt idx="2">
                  <c:v>0.76357652221612726</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(crime!$DK$52,crime!$DK$64,crime!$DK$98,crime!$DK$109)</c:f>
              <c:numCache>
                <c:formatCode>0.0%</c:formatCode>
                <c:ptCount val="4"/>
                <c:pt idx="0">
                  <c:v>0.16018878400888395</c:v>
                </c:pt>
                <c:pt idx="1">
                  <c:v>0.29670582815019581</c:v>
                </c:pt>
                <c:pt idx="2">
                  <c:v>0.10751508502468458</c:v>
                </c:pt>
                <c:pt idx="3">
                  <c:v>0.25218807097915419</c:v>
                </c:pt>
              </c:numCache>
            </c:numRef>
          </c:val>
        </c:ser>
        <c:dLbls>
          <c:showLegendKey val="0"/>
          <c:showVal val="1"/>
          <c:showCatName val="0"/>
          <c:showSerName val="0"/>
          <c:showPercent val="0"/>
          <c:showBubbleSize val="0"/>
        </c:dLbls>
        <c:gapWidth val="95"/>
        <c:overlap val="100"/>
        <c:axId val="133340160"/>
        <c:axId val="133354240"/>
      </c:barChart>
      <c:catAx>
        <c:axId val="133340160"/>
        <c:scaling>
          <c:orientation val="minMax"/>
        </c:scaling>
        <c:delete val="0"/>
        <c:axPos val="b"/>
        <c:majorTickMark val="none"/>
        <c:minorTickMark val="none"/>
        <c:tickLblPos val="nextTo"/>
        <c:crossAx val="133354240"/>
        <c:crosses val="autoZero"/>
        <c:auto val="1"/>
        <c:lblAlgn val="ctr"/>
        <c:lblOffset val="100"/>
        <c:noMultiLvlLbl val="0"/>
      </c:catAx>
      <c:valAx>
        <c:axId val="133354240"/>
        <c:scaling>
          <c:orientation val="minMax"/>
        </c:scaling>
        <c:delete val="1"/>
        <c:axPos val="l"/>
        <c:numFmt formatCode="0%" sourceLinked="1"/>
        <c:majorTickMark val="out"/>
        <c:minorTickMark val="none"/>
        <c:tickLblPos val="nextTo"/>
        <c:crossAx val="13334016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overlay val="0"/>
    </c:title>
    <c:autoTitleDeleted val="0"/>
    <c:plotArea>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type'!$AG$162,'VI crime by type'!$AG$174,'VI crime by type'!$AG$208,'VI crime by type'!$AG$219)</c:f>
              <c:strCache>
                <c:ptCount val="4"/>
                <c:pt idx="0">
                  <c:v>Kankakee</c:v>
                </c:pt>
                <c:pt idx="1">
                  <c:v>Macon</c:v>
                </c:pt>
                <c:pt idx="2">
                  <c:v>Vermilion</c:v>
                </c:pt>
                <c:pt idx="3">
                  <c:v>Illinois</c:v>
                </c:pt>
              </c:strCache>
            </c:strRef>
          </c:cat>
          <c:val>
            <c:numRef>
              <c:f>('VI crime by type'!$AM$162,'VI crime by type'!$AM$174,'VI crime by type'!$AM$208,'VI crime by type'!$AM$219)</c:f>
              <c:numCache>
                <c:formatCode>General</c:formatCode>
                <c:ptCount val="4"/>
                <c:pt idx="0">
                  <c:v>174.01999999999998</c:v>
                </c:pt>
                <c:pt idx="1">
                  <c:v>292.89999999999998</c:v>
                </c:pt>
                <c:pt idx="2">
                  <c:v>394.24000000000007</c:v>
                </c:pt>
                <c:pt idx="3">
                  <c:v>230.51999999999998</c:v>
                </c:pt>
              </c:numCache>
            </c:numRef>
          </c:val>
        </c:ser>
        <c:dLbls>
          <c:showLegendKey val="0"/>
          <c:showVal val="1"/>
          <c:showCatName val="0"/>
          <c:showSerName val="0"/>
          <c:showPercent val="0"/>
          <c:showBubbleSize val="0"/>
        </c:dLbls>
        <c:gapWidth val="150"/>
        <c:overlap val="-25"/>
        <c:axId val="140732672"/>
        <c:axId val="140985472"/>
      </c:barChart>
      <c:catAx>
        <c:axId val="140732672"/>
        <c:scaling>
          <c:orientation val="minMax"/>
        </c:scaling>
        <c:delete val="0"/>
        <c:axPos val="b"/>
        <c:majorTickMark val="none"/>
        <c:minorTickMark val="none"/>
        <c:tickLblPos val="nextTo"/>
        <c:crossAx val="140985472"/>
        <c:crosses val="autoZero"/>
        <c:auto val="1"/>
        <c:lblAlgn val="ctr"/>
        <c:lblOffset val="100"/>
        <c:noMultiLvlLbl val="0"/>
      </c:catAx>
      <c:valAx>
        <c:axId val="140985472"/>
        <c:scaling>
          <c:orientation val="minMax"/>
        </c:scaling>
        <c:delete val="1"/>
        <c:axPos val="l"/>
        <c:numFmt formatCode="General" sourceLinked="1"/>
        <c:majorTickMark val="out"/>
        <c:minorTickMark val="none"/>
        <c:tickLblPos val="nextTo"/>
        <c:crossAx val="14073267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type'!$C$162,'VI crime by type'!$C$174,'VI crime by type'!$C$208,'VI crime by type'!$C$219)</c:f>
              <c:strCache>
                <c:ptCount val="4"/>
                <c:pt idx="0">
                  <c:v>Kankakee</c:v>
                </c:pt>
                <c:pt idx="1">
                  <c:v>Macon</c:v>
                </c:pt>
                <c:pt idx="2">
                  <c:v>Vermilion</c:v>
                </c:pt>
                <c:pt idx="3">
                  <c:v>Illinois</c:v>
                </c:pt>
              </c:strCache>
            </c:strRef>
          </c:cat>
          <c:val>
            <c:numRef>
              <c:f>('VI crime by type'!$I$162,'VI crime by type'!$I$174,'VI crime by type'!$I$208,'VI crime by type'!$I$219)</c:f>
              <c:numCache>
                <c:formatCode>General</c:formatCode>
                <c:ptCount val="4"/>
                <c:pt idx="0">
                  <c:v>6.0400000000000009</c:v>
                </c:pt>
                <c:pt idx="1">
                  <c:v>4.9000000000000004</c:v>
                </c:pt>
                <c:pt idx="2">
                  <c:v>3.2399999999999998</c:v>
                </c:pt>
                <c:pt idx="3">
                  <c:v>5.84</c:v>
                </c:pt>
              </c:numCache>
            </c:numRef>
          </c:val>
        </c:ser>
        <c:dLbls>
          <c:showLegendKey val="0"/>
          <c:showVal val="1"/>
          <c:showCatName val="0"/>
          <c:showSerName val="0"/>
          <c:showPercent val="0"/>
          <c:showBubbleSize val="0"/>
        </c:dLbls>
        <c:gapWidth val="150"/>
        <c:overlap val="-25"/>
        <c:axId val="140771328"/>
        <c:axId val="140774016"/>
      </c:barChart>
      <c:catAx>
        <c:axId val="140771328"/>
        <c:scaling>
          <c:orientation val="minMax"/>
        </c:scaling>
        <c:delete val="0"/>
        <c:axPos val="b"/>
        <c:majorTickMark val="none"/>
        <c:minorTickMark val="none"/>
        <c:tickLblPos val="nextTo"/>
        <c:crossAx val="140774016"/>
        <c:crosses val="autoZero"/>
        <c:auto val="1"/>
        <c:lblAlgn val="ctr"/>
        <c:lblOffset val="100"/>
        <c:noMultiLvlLbl val="0"/>
      </c:catAx>
      <c:valAx>
        <c:axId val="140774016"/>
        <c:scaling>
          <c:orientation val="minMax"/>
        </c:scaling>
        <c:delete val="1"/>
        <c:axPos val="l"/>
        <c:numFmt formatCode="General" sourceLinked="1"/>
        <c:majorTickMark val="out"/>
        <c:minorTickMark val="none"/>
        <c:tickLblPos val="nextTo"/>
        <c:crossAx val="1407713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(VI)'!$C$162,'Total Violent Index (VI)'!$C$174,'Total Violent Index (VI)'!$C$208,'Total Violent Index (VI)'!$C$219)</c:f>
              <c:strCache>
                <c:ptCount val="4"/>
                <c:pt idx="0">
                  <c:v>Kankakee</c:v>
                </c:pt>
                <c:pt idx="1">
                  <c:v>Macon</c:v>
                </c:pt>
                <c:pt idx="2">
                  <c:v>Vermilion</c:v>
                </c:pt>
                <c:pt idx="3">
                  <c:v>Illinois</c:v>
                </c:pt>
              </c:strCache>
            </c:strRef>
          </c:cat>
          <c:val>
            <c:numRef>
              <c:f>('Total Violent Index (VI)'!$AN$162,'Total Violent Index (VI)'!$AN$174,'Total Violent Index (VI)'!$AN$208,'Total Violent Index (VI)'!$AN$219)</c:f>
              <c:numCache>
                <c:formatCode>General</c:formatCode>
                <c:ptCount val="4"/>
                <c:pt idx="0">
                  <c:v>319.5</c:v>
                </c:pt>
                <c:pt idx="1">
                  <c:v>423.84</c:v>
                </c:pt>
                <c:pt idx="2">
                  <c:v>594.6</c:v>
                </c:pt>
                <c:pt idx="3">
                  <c:v>413.68</c:v>
                </c:pt>
              </c:numCache>
            </c:numRef>
          </c:val>
        </c:ser>
        <c:dLbls>
          <c:showLegendKey val="0"/>
          <c:showVal val="1"/>
          <c:showCatName val="0"/>
          <c:showSerName val="0"/>
          <c:showPercent val="0"/>
          <c:showBubbleSize val="0"/>
        </c:dLbls>
        <c:gapWidth val="150"/>
        <c:overlap val="-25"/>
        <c:axId val="140793344"/>
        <c:axId val="140820864"/>
      </c:barChart>
      <c:catAx>
        <c:axId val="140793344"/>
        <c:scaling>
          <c:orientation val="minMax"/>
        </c:scaling>
        <c:delete val="0"/>
        <c:axPos val="b"/>
        <c:majorTickMark val="none"/>
        <c:minorTickMark val="none"/>
        <c:tickLblPos val="nextTo"/>
        <c:crossAx val="140820864"/>
        <c:crosses val="autoZero"/>
        <c:auto val="1"/>
        <c:lblAlgn val="ctr"/>
        <c:lblOffset val="100"/>
        <c:noMultiLvlLbl val="0"/>
      </c:catAx>
      <c:valAx>
        <c:axId val="140820864"/>
        <c:scaling>
          <c:orientation val="minMax"/>
        </c:scaling>
        <c:delete val="1"/>
        <c:axPos val="l"/>
        <c:numFmt formatCode="General" sourceLinked="1"/>
        <c:majorTickMark val="out"/>
        <c:minorTickMark val="none"/>
        <c:tickLblPos val="nextTo"/>
        <c:crossAx val="14079334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Median</a:t>
            </a:r>
            <a:r>
              <a:rPr lang="en-US" sz="1400" baseline="0" dirty="0"/>
              <a:t> Number of Prior Arrests by Current Arrest Charge*</a:t>
            </a:r>
            <a:endParaRPr lang="en-US" sz="1400" dirty="0"/>
          </a:p>
        </c:rich>
      </c:tx>
      <c:layout/>
      <c:overlay val="0"/>
    </c:title>
    <c:autoTitleDeleted val="0"/>
    <c:plotArea>
      <c:layout>
        <c:manualLayout>
          <c:layoutTarget val="inner"/>
          <c:xMode val="edge"/>
          <c:yMode val="edge"/>
          <c:x val="2.7672955974842768E-2"/>
          <c:y val="0.19100960925392854"/>
          <c:w val="0.94465408805031448"/>
          <c:h val="0.60773775227964777"/>
        </c:manualLayout>
      </c:layout>
      <c:barChart>
        <c:barDir val="col"/>
        <c:grouping val="clustered"/>
        <c:varyColors val="0"/>
        <c:ser>
          <c:idx val="0"/>
          <c:order val="0"/>
          <c:tx>
            <c:strRef>
              <c:f>Gun_convictions1!$H$13</c:f>
              <c:strCache>
                <c:ptCount val="1"/>
                <c:pt idx="0">
                  <c:v>Vermilion</c:v>
                </c:pt>
              </c:strCache>
            </c:strRef>
          </c:tx>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Gun_convictions1!$I$13:$M$13</c:f>
              <c:numCache>
                <c:formatCode>###0.00</c:formatCode>
                <c:ptCount val="5"/>
                <c:pt idx="0">
                  <c:v>3</c:v>
                </c:pt>
                <c:pt idx="1">
                  <c:v>3</c:v>
                </c:pt>
                <c:pt idx="2">
                  <c:v>6</c:v>
                </c:pt>
                <c:pt idx="3">
                  <c:v>4</c:v>
                </c:pt>
                <c:pt idx="4">
                  <c:v>6</c:v>
                </c:pt>
              </c:numCache>
            </c:numRef>
          </c:val>
        </c:ser>
        <c:dLbls>
          <c:showLegendKey val="0"/>
          <c:showVal val="1"/>
          <c:showCatName val="0"/>
          <c:showSerName val="0"/>
          <c:showPercent val="0"/>
          <c:showBubbleSize val="0"/>
        </c:dLbls>
        <c:gapWidth val="150"/>
        <c:overlap val="-25"/>
        <c:axId val="140874496"/>
        <c:axId val="140876032"/>
      </c:barChart>
      <c:catAx>
        <c:axId val="140874496"/>
        <c:scaling>
          <c:orientation val="minMax"/>
        </c:scaling>
        <c:delete val="0"/>
        <c:axPos val="b"/>
        <c:majorTickMark val="none"/>
        <c:minorTickMark val="none"/>
        <c:tickLblPos val="nextTo"/>
        <c:txPr>
          <a:bodyPr/>
          <a:lstStyle/>
          <a:p>
            <a:pPr>
              <a:defRPr sz="800"/>
            </a:pPr>
            <a:endParaRPr lang="en-US"/>
          </a:p>
        </c:txPr>
        <c:crossAx val="140876032"/>
        <c:crosses val="autoZero"/>
        <c:auto val="1"/>
        <c:lblAlgn val="ctr"/>
        <c:lblOffset val="100"/>
        <c:noMultiLvlLbl val="0"/>
      </c:catAx>
      <c:valAx>
        <c:axId val="140876032"/>
        <c:scaling>
          <c:orientation val="minMax"/>
        </c:scaling>
        <c:delete val="1"/>
        <c:axPos val="l"/>
        <c:numFmt formatCode="#,##0" sourceLinked="0"/>
        <c:majorTickMark val="out"/>
        <c:minorTickMark val="none"/>
        <c:tickLblPos val="nextTo"/>
        <c:crossAx val="14087449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2"/>
          <c:y val="0"/>
        </c:manualLayout>
      </c:layout>
      <c:overlay val="0"/>
    </c:title>
    <c:autoTitleDeleted val="0"/>
    <c:plotArea>
      <c:layout>
        <c:manualLayout>
          <c:layoutTarget val="inner"/>
          <c:xMode val="edge"/>
          <c:yMode val="edge"/>
          <c:x val="2.7110289587184228E-2"/>
          <c:y val="0.16053241788053718"/>
          <c:w val="0.9457794208256316"/>
          <c:h val="0.67684206517709933"/>
        </c:manualLayout>
      </c:layout>
      <c:barChart>
        <c:barDir val="col"/>
        <c:grouping val="clustered"/>
        <c:varyColors val="0"/>
        <c:ser>
          <c:idx val="0"/>
          <c:order val="0"/>
          <c:tx>
            <c:strRef>
              <c:f>gun_convictions!$R$34</c:f>
              <c:strCache>
                <c:ptCount val="1"/>
                <c:pt idx="0">
                  <c:v>Vermilion</c:v>
                </c:pt>
              </c:strCache>
            </c:strRef>
          </c:tx>
          <c:spPr>
            <a:solidFill>
              <a:schemeClr val="accent6"/>
            </a:solidFill>
            <a:ln>
              <a:solidFill>
                <a:schemeClr val="accent6"/>
              </a:solidFill>
            </a:ln>
          </c:spPr>
          <c:invertIfNegative val="0"/>
          <c:dLbls>
            <c:dLbl>
              <c:idx val="0"/>
              <c:layout/>
              <c:tx>
                <c:rich>
                  <a:bodyPr/>
                  <a:lstStyle/>
                  <a:p>
                    <a:r>
                      <a:rPr lang="en-US"/>
                      <a:t>n/a</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gun_convictions!$S$23:$X$23</c:f>
              <c:strCache>
                <c:ptCount val="6"/>
                <c:pt idx="0">
                  <c:v>Other Arrest with Gun Flag</c:v>
                </c:pt>
                <c:pt idx="1">
                  <c:v>Possession or Minor Gun Charge</c:v>
                </c:pt>
                <c:pt idx="2">
                  <c:v>Agg Possession or Agg. UUW</c:v>
                </c:pt>
                <c:pt idx="3">
                  <c:v>Violent with Gun</c:v>
                </c:pt>
                <c:pt idx="4">
                  <c:v>Murder</c:v>
                </c:pt>
                <c:pt idx="5">
                  <c:v>Overall</c:v>
                </c:pt>
              </c:strCache>
            </c:strRef>
          </c:cat>
          <c:val>
            <c:numRef>
              <c:f>gun_convictions!$S$34:$X$34</c:f>
              <c:numCache>
                <c:formatCode>###0.0%</c:formatCode>
                <c:ptCount val="6"/>
                <c:pt idx="0" formatCode="General">
                  <c:v>0</c:v>
                </c:pt>
                <c:pt idx="1">
                  <c:v>0.54545454545454541</c:v>
                </c:pt>
                <c:pt idx="2">
                  <c:v>0.66666666666666652</c:v>
                </c:pt>
                <c:pt idx="3">
                  <c:v>0.47368421052631576</c:v>
                </c:pt>
                <c:pt idx="4">
                  <c:v>1</c:v>
                </c:pt>
                <c:pt idx="5">
                  <c:v>0.5446428571428571</c:v>
                </c:pt>
              </c:numCache>
            </c:numRef>
          </c:val>
        </c:ser>
        <c:dLbls>
          <c:showLegendKey val="0"/>
          <c:showVal val="1"/>
          <c:showCatName val="0"/>
          <c:showSerName val="0"/>
          <c:showPercent val="0"/>
          <c:showBubbleSize val="0"/>
        </c:dLbls>
        <c:gapWidth val="150"/>
        <c:overlap val="-25"/>
        <c:axId val="142414592"/>
        <c:axId val="142417280"/>
      </c:barChart>
      <c:catAx>
        <c:axId val="142414592"/>
        <c:scaling>
          <c:orientation val="minMax"/>
        </c:scaling>
        <c:delete val="0"/>
        <c:axPos val="b"/>
        <c:majorTickMark val="none"/>
        <c:minorTickMark val="none"/>
        <c:tickLblPos val="nextTo"/>
        <c:txPr>
          <a:bodyPr/>
          <a:lstStyle/>
          <a:p>
            <a:pPr>
              <a:defRPr sz="800"/>
            </a:pPr>
            <a:endParaRPr lang="en-US"/>
          </a:p>
        </c:txPr>
        <c:crossAx val="142417280"/>
        <c:crosses val="autoZero"/>
        <c:auto val="1"/>
        <c:lblAlgn val="ctr"/>
        <c:lblOffset val="100"/>
        <c:noMultiLvlLbl val="0"/>
      </c:catAx>
      <c:valAx>
        <c:axId val="142417280"/>
        <c:scaling>
          <c:orientation val="minMax"/>
        </c:scaling>
        <c:delete val="1"/>
        <c:axPos val="l"/>
        <c:numFmt formatCode="General" sourceLinked="1"/>
        <c:majorTickMark val="out"/>
        <c:minorTickMark val="none"/>
        <c:tickLblPos val="nextTo"/>
        <c:crossAx val="14241459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Total Number of Murder and Firearm-involved</a:t>
            </a:r>
            <a:r>
              <a:rPr lang="en-US" sz="1400" baseline="0"/>
              <a:t> Arrests</a:t>
            </a:r>
            <a:endParaRPr lang="en-US" sz="1400"/>
          </a:p>
        </c:rich>
      </c:tx>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gun!$B$96</c:f>
              <c:strCache>
                <c:ptCount val="1"/>
                <c:pt idx="0">
                  <c:v>Vermilion</c:v>
                </c:pt>
              </c:strCache>
            </c:strRef>
          </c:tx>
          <c:spPr>
            <a:ln>
              <a:solidFill>
                <a:schemeClr val="accent4"/>
              </a:solidFill>
            </a:ln>
          </c:spPr>
          <c:marker>
            <c:spPr>
              <a:solidFill>
                <a:schemeClr val="accent4"/>
              </a:solidFill>
              <a:ln>
                <a:solidFill>
                  <a:schemeClr val="accent4"/>
                </a:solidFill>
              </a:ln>
            </c:spPr>
          </c:marker>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gun!$C$96:$L$96</c:f>
              <c:numCache>
                <c:formatCode>###0</c:formatCode>
                <c:ptCount val="10"/>
                <c:pt idx="0">
                  <c:v>94</c:v>
                </c:pt>
                <c:pt idx="1">
                  <c:v>129</c:v>
                </c:pt>
                <c:pt idx="2">
                  <c:v>114</c:v>
                </c:pt>
                <c:pt idx="3">
                  <c:v>120</c:v>
                </c:pt>
                <c:pt idx="4">
                  <c:v>101</c:v>
                </c:pt>
                <c:pt idx="5">
                  <c:v>112</c:v>
                </c:pt>
                <c:pt idx="6">
                  <c:v>124</c:v>
                </c:pt>
                <c:pt idx="7">
                  <c:v>124</c:v>
                </c:pt>
                <c:pt idx="8">
                  <c:v>139</c:v>
                </c:pt>
                <c:pt idx="9">
                  <c:v>126</c:v>
                </c:pt>
              </c:numCache>
            </c:numRef>
          </c:val>
          <c:smooth val="0"/>
        </c:ser>
        <c:dLbls>
          <c:showLegendKey val="0"/>
          <c:showVal val="0"/>
          <c:showCatName val="0"/>
          <c:showSerName val="0"/>
          <c:showPercent val="0"/>
          <c:showBubbleSize val="0"/>
        </c:dLbls>
        <c:marker val="1"/>
        <c:smooth val="0"/>
        <c:axId val="142461568"/>
        <c:axId val="142471552"/>
      </c:lineChart>
      <c:catAx>
        <c:axId val="142461568"/>
        <c:scaling>
          <c:orientation val="minMax"/>
        </c:scaling>
        <c:delete val="0"/>
        <c:axPos val="b"/>
        <c:majorTickMark val="out"/>
        <c:minorTickMark val="none"/>
        <c:tickLblPos val="nextTo"/>
        <c:crossAx val="142471552"/>
        <c:crosses val="autoZero"/>
        <c:auto val="1"/>
        <c:lblAlgn val="ctr"/>
        <c:lblOffset val="100"/>
        <c:noMultiLvlLbl val="0"/>
      </c:catAx>
      <c:valAx>
        <c:axId val="142471552"/>
        <c:scaling>
          <c:orientation val="minMax"/>
        </c:scaling>
        <c:delete val="0"/>
        <c:axPos val="l"/>
        <c:majorGridlines/>
        <c:numFmt formatCode="###0" sourceLinked="1"/>
        <c:majorTickMark val="out"/>
        <c:minorTickMark val="none"/>
        <c:tickLblPos val="nextTo"/>
        <c:crossAx val="1424615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Property Index Crime </a:t>
            </a:r>
            <a:r>
              <a:rPr lang="en-US" sz="1400" dirty="0" smtClean="0"/>
              <a:t>Rate per 100,000 Persons</a:t>
            </a:r>
            <a:endParaRPr lang="en-US" sz="1400" dirty="0"/>
          </a:p>
        </c:rich>
      </c:tx>
      <c:layout>
        <c:manualLayout>
          <c:xMode val="edge"/>
          <c:yMode val="edge"/>
          <c:x val="0.13612489063867017"/>
          <c:y val="0"/>
        </c:manualLayout>
      </c:layout>
      <c:overlay val="0"/>
    </c:title>
    <c:autoTitleDeleted val="0"/>
    <c:plotArea>
      <c:layout>
        <c:manualLayout>
          <c:layoutTarget val="inner"/>
          <c:xMode val="edge"/>
          <c:yMode val="edge"/>
          <c:x val="0.10015507436570428"/>
          <c:y val="0.21959803926051266"/>
          <c:w val="0.86427077865266844"/>
          <c:h val="0.66850179708660584"/>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crime!$BC$208:$BW$208</c:f>
              <c:numCache>
                <c:formatCode>General</c:formatCode>
                <c:ptCount val="21"/>
                <c:pt idx="0">
                  <c:v>5830.1</c:v>
                </c:pt>
                <c:pt idx="1">
                  <c:v>4934.8</c:v>
                </c:pt>
                <c:pt idx="2">
                  <c:v>5068</c:v>
                </c:pt>
                <c:pt idx="3">
                  <c:v>4923</c:v>
                </c:pt>
                <c:pt idx="4">
                  <c:v>5285</c:v>
                </c:pt>
                <c:pt idx="5">
                  <c:v>4897.1000000000004</c:v>
                </c:pt>
                <c:pt idx="6">
                  <c:v>5120.5</c:v>
                </c:pt>
                <c:pt idx="7">
                  <c:v>4607.5</c:v>
                </c:pt>
                <c:pt idx="8">
                  <c:v>4659</c:v>
                </c:pt>
                <c:pt idx="9">
                  <c:v>4306.2</c:v>
                </c:pt>
                <c:pt idx="10">
                  <c:v>3704.5</c:v>
                </c:pt>
                <c:pt idx="11">
                  <c:v>3845.2</c:v>
                </c:pt>
                <c:pt idx="12">
                  <c:v>4515.5</c:v>
                </c:pt>
                <c:pt idx="13">
                  <c:v>4279.3</c:v>
                </c:pt>
                <c:pt idx="14">
                  <c:v>4473.3999999999996</c:v>
                </c:pt>
                <c:pt idx="15">
                  <c:v>4151.3</c:v>
                </c:pt>
                <c:pt idx="16">
                  <c:v>3814</c:v>
                </c:pt>
                <c:pt idx="17">
                  <c:v>4049.8999999999996</c:v>
                </c:pt>
                <c:pt idx="18">
                  <c:v>3781.4</c:v>
                </c:pt>
                <c:pt idx="19">
                  <c:v>3889.7</c:v>
                </c:pt>
                <c:pt idx="20">
                  <c:v>3491.9000000000005</c:v>
                </c:pt>
              </c:numCache>
            </c:numRef>
          </c:val>
          <c:smooth val="0"/>
        </c:ser>
        <c:dLbls>
          <c:showLegendKey val="0"/>
          <c:showVal val="0"/>
          <c:showCatName val="0"/>
          <c:showSerName val="0"/>
          <c:showPercent val="0"/>
          <c:showBubbleSize val="0"/>
        </c:dLbls>
        <c:marker val="1"/>
        <c:smooth val="0"/>
        <c:axId val="133634304"/>
        <c:axId val="133660672"/>
      </c:lineChart>
      <c:catAx>
        <c:axId val="133634304"/>
        <c:scaling>
          <c:orientation val="minMax"/>
        </c:scaling>
        <c:delete val="0"/>
        <c:axPos val="b"/>
        <c:numFmt formatCode="General" sourceLinked="1"/>
        <c:majorTickMark val="out"/>
        <c:minorTickMark val="none"/>
        <c:tickLblPos val="nextTo"/>
        <c:crossAx val="133660672"/>
        <c:crosses val="autoZero"/>
        <c:auto val="1"/>
        <c:lblAlgn val="ctr"/>
        <c:lblOffset val="100"/>
        <c:tickLblSkip val="2"/>
        <c:noMultiLvlLbl val="0"/>
      </c:catAx>
      <c:valAx>
        <c:axId val="133660672"/>
        <c:scaling>
          <c:orientation val="minMax"/>
        </c:scaling>
        <c:delete val="0"/>
        <c:axPos val="l"/>
        <c:majorGridlines/>
        <c:numFmt formatCode="General" sourceLinked="1"/>
        <c:majorTickMark val="out"/>
        <c:minorTickMark val="none"/>
        <c:tickLblPos val="nextTo"/>
        <c:crossAx val="133634304"/>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Violent Index Crime and </a:t>
            </a:r>
            <a:endParaRPr lang="en-US" sz="1400" dirty="0" smtClean="0"/>
          </a:p>
          <a:p>
            <a:pPr>
              <a:defRPr sz="1400"/>
            </a:pPr>
            <a:r>
              <a:rPr lang="en-US" sz="1400" dirty="0" smtClean="0"/>
              <a:t>Drug </a:t>
            </a:r>
            <a:r>
              <a:rPr lang="en-US" sz="1400" dirty="0"/>
              <a:t>Arrest </a:t>
            </a:r>
            <a:r>
              <a:rPr lang="en-US" sz="1400" dirty="0" smtClean="0"/>
              <a:t>Rates per 100,000 Persons</a:t>
            </a:r>
            <a:endParaRPr lang="en-US" sz="1400" dirty="0"/>
          </a:p>
        </c:rich>
      </c:tx>
      <c:layout>
        <c:manualLayout>
          <c:xMode val="edge"/>
          <c:yMode val="edge"/>
          <c:x val="0.15175"/>
          <c:y val="0"/>
        </c:manualLayout>
      </c:layout>
      <c:overlay val="0"/>
    </c:title>
    <c:autoTitleDeleted val="0"/>
    <c:plotArea>
      <c:layout>
        <c:manualLayout>
          <c:layoutTarget val="inner"/>
          <c:xMode val="edge"/>
          <c:yMode val="edge"/>
          <c:x val="0.10848840769903761"/>
          <c:y val="0.21513126170990354"/>
          <c:w val="0.86427077865266844"/>
          <c:h val="0.65645433743858939"/>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crime!$P$208:$AJ$208</c:f>
              <c:numCache>
                <c:formatCode>General</c:formatCode>
                <c:ptCount val="21"/>
                <c:pt idx="0">
                  <c:v>1035.1000000000001</c:v>
                </c:pt>
                <c:pt idx="1">
                  <c:v>977.2</c:v>
                </c:pt>
                <c:pt idx="2">
                  <c:v>912.1</c:v>
                </c:pt>
                <c:pt idx="3">
                  <c:v>902.9</c:v>
                </c:pt>
                <c:pt idx="4">
                  <c:v>846</c:v>
                </c:pt>
                <c:pt idx="5">
                  <c:v>772.4</c:v>
                </c:pt>
                <c:pt idx="6">
                  <c:v>731.4</c:v>
                </c:pt>
                <c:pt idx="7">
                  <c:v>692.2</c:v>
                </c:pt>
                <c:pt idx="8">
                  <c:v>681.80000000000007</c:v>
                </c:pt>
                <c:pt idx="9">
                  <c:v>621.69999999999993</c:v>
                </c:pt>
                <c:pt idx="10">
                  <c:v>690.7</c:v>
                </c:pt>
                <c:pt idx="11">
                  <c:v>581.4</c:v>
                </c:pt>
                <c:pt idx="12">
                  <c:v>707.19999999999993</c:v>
                </c:pt>
                <c:pt idx="13">
                  <c:v>748.8</c:v>
                </c:pt>
                <c:pt idx="14">
                  <c:v>612.69999999999993</c:v>
                </c:pt>
                <c:pt idx="15">
                  <c:v>668.19999999999993</c:v>
                </c:pt>
                <c:pt idx="16">
                  <c:v>584.60000000000014</c:v>
                </c:pt>
                <c:pt idx="17">
                  <c:v>588.80000000000007</c:v>
                </c:pt>
                <c:pt idx="18">
                  <c:v>558.4</c:v>
                </c:pt>
                <c:pt idx="19">
                  <c:v>651.6</c:v>
                </c:pt>
                <c:pt idx="20">
                  <c:v>589.6</c:v>
                </c:pt>
              </c:numCache>
            </c:numRef>
          </c:val>
          <c:smooth val="0"/>
        </c:ser>
        <c:ser>
          <c:idx val="11"/>
          <c:order val="1"/>
          <c:tx>
            <c:v>Drug Arrests</c:v>
          </c:tx>
          <c:marker>
            <c:symbol val="circle"/>
            <c:size val="7"/>
          </c:marker>
          <c:val>
            <c:numRef>
              <c:f>crime!$CD$208:$CX$208</c:f>
              <c:numCache>
                <c:formatCode>General</c:formatCode>
                <c:ptCount val="21"/>
                <c:pt idx="0">
                  <c:v>335.5</c:v>
                </c:pt>
                <c:pt idx="1">
                  <c:v>547.59999999999991</c:v>
                </c:pt>
                <c:pt idx="2">
                  <c:v>675.30000000000007</c:v>
                </c:pt>
                <c:pt idx="3">
                  <c:v>649.6</c:v>
                </c:pt>
                <c:pt idx="4">
                  <c:v>543.5</c:v>
                </c:pt>
                <c:pt idx="5">
                  <c:v>347.70000000000005</c:v>
                </c:pt>
                <c:pt idx="6">
                  <c:v>669.3</c:v>
                </c:pt>
                <c:pt idx="7">
                  <c:v>780.6</c:v>
                </c:pt>
                <c:pt idx="8">
                  <c:v>597.79999999999995</c:v>
                </c:pt>
                <c:pt idx="9">
                  <c:v>572.29999999999995</c:v>
                </c:pt>
                <c:pt idx="10">
                  <c:v>617.29999999999995</c:v>
                </c:pt>
                <c:pt idx="11">
                  <c:v>602</c:v>
                </c:pt>
                <c:pt idx="12">
                  <c:v>475.1</c:v>
                </c:pt>
                <c:pt idx="13">
                  <c:v>545.79999999999995</c:v>
                </c:pt>
                <c:pt idx="14">
                  <c:v>474.7</c:v>
                </c:pt>
                <c:pt idx="15">
                  <c:v>436.9</c:v>
                </c:pt>
                <c:pt idx="16">
                  <c:v>484.19999999999993</c:v>
                </c:pt>
                <c:pt idx="17">
                  <c:v>404.4</c:v>
                </c:pt>
                <c:pt idx="18">
                  <c:v>447</c:v>
                </c:pt>
                <c:pt idx="19">
                  <c:v>427.8</c:v>
                </c:pt>
                <c:pt idx="20">
                  <c:v>437.79999999999995</c:v>
                </c:pt>
              </c:numCache>
            </c:numRef>
          </c:val>
          <c:smooth val="0"/>
        </c:ser>
        <c:dLbls>
          <c:showLegendKey val="0"/>
          <c:showVal val="0"/>
          <c:showCatName val="0"/>
          <c:showSerName val="0"/>
          <c:showPercent val="0"/>
          <c:showBubbleSize val="0"/>
        </c:dLbls>
        <c:marker val="1"/>
        <c:smooth val="0"/>
        <c:axId val="133686016"/>
        <c:axId val="133687552"/>
      </c:lineChart>
      <c:catAx>
        <c:axId val="133686016"/>
        <c:scaling>
          <c:orientation val="minMax"/>
        </c:scaling>
        <c:delete val="0"/>
        <c:axPos val="b"/>
        <c:numFmt formatCode="General" sourceLinked="1"/>
        <c:majorTickMark val="out"/>
        <c:minorTickMark val="none"/>
        <c:tickLblPos val="nextTo"/>
        <c:crossAx val="133687552"/>
        <c:crosses val="autoZero"/>
        <c:auto val="1"/>
        <c:lblAlgn val="ctr"/>
        <c:lblOffset val="100"/>
        <c:tickLblSkip val="2"/>
        <c:noMultiLvlLbl val="0"/>
      </c:catAx>
      <c:valAx>
        <c:axId val="133687552"/>
        <c:scaling>
          <c:orientation val="minMax"/>
        </c:scaling>
        <c:delete val="0"/>
        <c:axPos val="l"/>
        <c:majorGridlines/>
        <c:numFmt formatCode="General" sourceLinked="1"/>
        <c:majorTickMark val="out"/>
        <c:minorTickMark val="none"/>
        <c:tickLblPos val="nextTo"/>
        <c:crossAx val="133686016"/>
        <c:crosses val="autoZero"/>
        <c:crossBetween val="between"/>
      </c:valAx>
    </c:plotArea>
    <c:legend>
      <c:legendPos val="r"/>
      <c:layout>
        <c:manualLayout>
          <c:xMode val="edge"/>
          <c:yMode val="edge"/>
          <c:x val="0.63981889763779531"/>
          <c:y val="0.21028744592825088"/>
          <c:w val="0.34073665791776026"/>
          <c:h val="0.12618083836842334"/>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4379006860684588"/>
          <c:w val="0.902471947104173"/>
          <c:h val="0.65100615437929121"/>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(VI)'!$C$208</c:f>
              <c:strCache>
                <c:ptCount val="1"/>
                <c:pt idx="0">
                  <c:v>Vermilion</c:v>
                </c:pt>
              </c:strCache>
            </c:strRef>
          </c:tx>
          <c:spPr>
            <a:ln>
              <a:solidFill>
                <a:schemeClr val="accent2"/>
              </a:solidFill>
            </a:ln>
          </c:spPr>
          <c:marker>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(VI)'!$V$208:$AJ$208</c:f>
              <c:numCache>
                <c:formatCode>General</c:formatCode>
                <c:ptCount val="15"/>
                <c:pt idx="0">
                  <c:v>731.4</c:v>
                </c:pt>
                <c:pt idx="1">
                  <c:v>692.2</c:v>
                </c:pt>
                <c:pt idx="2">
                  <c:v>681.80000000000007</c:v>
                </c:pt>
                <c:pt idx="3">
                  <c:v>621.69999999999993</c:v>
                </c:pt>
                <c:pt idx="4">
                  <c:v>690.7</c:v>
                </c:pt>
                <c:pt idx="5">
                  <c:v>581.4</c:v>
                </c:pt>
                <c:pt idx="6">
                  <c:v>707.19999999999993</c:v>
                </c:pt>
                <c:pt idx="7">
                  <c:v>748.8</c:v>
                </c:pt>
                <c:pt idx="8">
                  <c:v>612.69999999999993</c:v>
                </c:pt>
                <c:pt idx="9">
                  <c:v>668.19999999999993</c:v>
                </c:pt>
                <c:pt idx="10">
                  <c:v>584.60000000000014</c:v>
                </c:pt>
                <c:pt idx="11">
                  <c:v>588.80000000000007</c:v>
                </c:pt>
                <c:pt idx="12">
                  <c:v>558.4</c:v>
                </c:pt>
                <c:pt idx="13">
                  <c:v>651.6</c:v>
                </c:pt>
                <c:pt idx="14">
                  <c:v>589.6</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4"/>
              </a:solidFill>
            </a:ln>
          </c:spPr>
          <c:marker>
            <c:symbol val="triangle"/>
            <c:size val="5"/>
            <c:spPr>
              <a:solidFill>
                <a:schemeClr val="accent4"/>
              </a:solidFill>
              <a:ln>
                <a:solidFill>
                  <a:schemeClr val="accent4"/>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40524928"/>
        <c:axId val="140539392"/>
      </c:lineChart>
      <c:catAx>
        <c:axId val="140524928"/>
        <c:scaling>
          <c:orientation val="minMax"/>
        </c:scaling>
        <c:delete val="0"/>
        <c:axPos val="b"/>
        <c:numFmt formatCode="General" sourceLinked="1"/>
        <c:majorTickMark val="none"/>
        <c:minorTickMark val="none"/>
        <c:tickLblPos val="nextTo"/>
        <c:crossAx val="140539392"/>
        <c:crosses val="autoZero"/>
        <c:auto val="1"/>
        <c:lblAlgn val="ctr"/>
        <c:lblOffset val="100"/>
        <c:tickLblSkip val="2"/>
        <c:noMultiLvlLbl val="0"/>
      </c:catAx>
      <c:valAx>
        <c:axId val="140539392"/>
        <c:scaling>
          <c:orientation val="minMax"/>
        </c:scaling>
        <c:delete val="0"/>
        <c:axPos val="l"/>
        <c:majorGridlines/>
        <c:numFmt formatCode="General" sourceLinked="1"/>
        <c:majorTickMark val="none"/>
        <c:minorTickMark val="none"/>
        <c:tickLblPos val="nextTo"/>
        <c:spPr>
          <a:ln w="9525">
            <a:noFill/>
          </a:ln>
        </c:spPr>
        <c:crossAx val="140524928"/>
        <c:crosses val="autoZero"/>
        <c:crossBetween val="between"/>
        <c:majorUnit val="200"/>
      </c:valAx>
    </c:plotArea>
    <c:legend>
      <c:legendPos val="r"/>
      <c:layout>
        <c:manualLayout>
          <c:xMode val="edge"/>
          <c:yMode val="edge"/>
          <c:x val="0.70446712935586608"/>
          <c:y val="0.7275361187862659"/>
          <c:w val="0.26013527953274618"/>
          <c:h val="0.15187746264451812"/>
        </c:manualLayout>
      </c:layout>
      <c:overlay val="1"/>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manualLayout>
          <c:xMode val="edge"/>
          <c:yMode val="edge"/>
          <c:x val="0.11244444444444443"/>
          <c:y val="8.5607262192125607E-3"/>
        </c:manualLayout>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arrest'!$C$208</c:f>
              <c:strCache>
                <c:ptCount val="1"/>
                <c:pt idx="0">
                  <c:v>Vermilion</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arrest'!$V$208:$AJ$208</c:f>
              <c:numCache>
                <c:formatCode>General</c:formatCode>
                <c:ptCount val="15"/>
                <c:pt idx="0">
                  <c:v>427.1</c:v>
                </c:pt>
                <c:pt idx="1">
                  <c:v>373.1</c:v>
                </c:pt>
                <c:pt idx="2">
                  <c:v>406.9</c:v>
                </c:pt>
                <c:pt idx="3">
                  <c:v>360.3</c:v>
                </c:pt>
                <c:pt idx="4">
                  <c:v>355.70000000000005</c:v>
                </c:pt>
                <c:pt idx="5">
                  <c:v>331.2</c:v>
                </c:pt>
                <c:pt idx="6">
                  <c:v>389.3</c:v>
                </c:pt>
                <c:pt idx="7">
                  <c:v>371.99999999999994</c:v>
                </c:pt>
                <c:pt idx="8">
                  <c:v>378.4</c:v>
                </c:pt>
                <c:pt idx="9">
                  <c:v>325.5</c:v>
                </c:pt>
                <c:pt idx="10">
                  <c:v>358.00000000000006</c:v>
                </c:pt>
                <c:pt idx="11">
                  <c:v>334.2</c:v>
                </c:pt>
                <c:pt idx="12">
                  <c:v>330.5</c:v>
                </c:pt>
                <c:pt idx="13">
                  <c:v>360.6</c:v>
                </c:pt>
                <c:pt idx="14">
                  <c:v>296</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140019968"/>
        <c:axId val="140034048"/>
      </c:lineChart>
      <c:catAx>
        <c:axId val="140019968"/>
        <c:scaling>
          <c:orientation val="minMax"/>
        </c:scaling>
        <c:delete val="0"/>
        <c:axPos val="b"/>
        <c:numFmt formatCode="General" sourceLinked="1"/>
        <c:majorTickMark val="none"/>
        <c:minorTickMark val="none"/>
        <c:tickLblPos val="nextTo"/>
        <c:crossAx val="140034048"/>
        <c:crosses val="autoZero"/>
        <c:auto val="1"/>
        <c:lblAlgn val="ctr"/>
        <c:lblOffset val="100"/>
        <c:tickLblSkip val="2"/>
        <c:noMultiLvlLbl val="0"/>
      </c:catAx>
      <c:valAx>
        <c:axId val="140034048"/>
        <c:scaling>
          <c:orientation val="minMax"/>
        </c:scaling>
        <c:delete val="0"/>
        <c:axPos val="l"/>
        <c:majorGridlines/>
        <c:numFmt formatCode="General" sourceLinked="1"/>
        <c:majorTickMark val="none"/>
        <c:minorTickMark val="none"/>
        <c:tickLblPos val="nextTo"/>
        <c:spPr>
          <a:ln w="9525">
            <a:noFill/>
          </a:ln>
        </c:spPr>
        <c:crossAx val="140019968"/>
        <c:crosses val="autoZero"/>
        <c:crossBetween val="between"/>
        <c:majorUnit val="100"/>
      </c:valAx>
    </c:plotArea>
    <c:legend>
      <c:legendPos val="r"/>
      <c:layout>
        <c:manualLayout>
          <c:xMode val="edge"/>
          <c:yMode val="edge"/>
          <c:x val="0.78313823272090988"/>
          <c:y val="0.24194567106993578"/>
          <c:w val="0.1918617672790901"/>
          <c:h val="0.12484032897455308"/>
        </c:manualLayout>
      </c:layout>
      <c:overlay val="1"/>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0.13531806615776082"/>
          <c:y val="5.5555555555555552E-2"/>
        </c:manualLayout>
      </c:layout>
      <c:overlay val="0"/>
    </c:title>
    <c:autoTitleDeleted val="0"/>
    <c:plotArea>
      <c:layout>
        <c:manualLayout>
          <c:layoutTarget val="inner"/>
          <c:xMode val="edge"/>
          <c:yMode val="edge"/>
          <c:x val="0.12250566007493338"/>
          <c:y val="0.17255577427821522"/>
          <c:w val="0.75504426353485476"/>
          <c:h val="0.77339603382910471"/>
        </c:manualLayout>
      </c:layout>
      <c:pieChart>
        <c:varyColors val="1"/>
        <c:ser>
          <c:idx val="0"/>
          <c:order val="0"/>
          <c:tx>
            <c:strRef>
              <c:f>'VI Crime_Arrest'!$M$98</c:f>
              <c:strCache>
                <c:ptCount val="1"/>
                <c:pt idx="0">
                  <c:v>Vermilion</c:v>
                </c:pt>
              </c:strCache>
            </c:strRef>
          </c:tx>
          <c:spPr>
            <a:ln>
              <a:solidFill>
                <a:schemeClr val="bg1"/>
              </a:solidFill>
            </a:ln>
          </c:spPr>
          <c:dLbls>
            <c:dLbl>
              <c:idx val="0"/>
              <c:layout>
                <c:manualLayout>
                  <c:x val="-4.0071326961992345E-7"/>
                  <c:y val="-6.0456036745406824E-2"/>
                </c:manualLayout>
              </c:layout>
              <c:showLegendKey val="0"/>
              <c:showVal val="1"/>
              <c:showCatName val="1"/>
              <c:showSerName val="0"/>
              <c:showPercent val="0"/>
              <c:showBubbleSize val="0"/>
              <c:separator>
</c:separator>
            </c:dLbl>
            <c:dLbl>
              <c:idx val="1"/>
              <c:layout/>
              <c:spPr/>
              <c:txPr>
                <a:bodyPr/>
                <a:lstStyle/>
                <a:p>
                  <a:pPr>
                    <a:defRPr>
                      <a:solidFill>
                        <a:schemeClr val="bg1"/>
                      </a:solidFill>
                    </a:defRPr>
                  </a:pPr>
                  <a:endParaRPr lang="en-US"/>
                </a:p>
              </c:txPr>
              <c:showLegendKey val="0"/>
              <c:showVal val="1"/>
              <c:showCatName val="1"/>
              <c:showSerName val="0"/>
              <c:showPercent val="0"/>
              <c:showBubbleSize val="0"/>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Crime_Arrest'!$N$98:$Q$98</c:f>
              <c:numCache>
                <c:formatCode>0%</c:formatCode>
                <c:ptCount val="4"/>
                <c:pt idx="0">
                  <c:v>5.414410662224073E-3</c:v>
                </c:pt>
                <c:pt idx="1">
                  <c:v>0.14827155351936694</c:v>
                </c:pt>
                <c:pt idx="2">
                  <c:v>0.18325697625989171</c:v>
                </c:pt>
                <c:pt idx="3">
                  <c:v>0.66305705955851724</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3303309411046865"/>
          <c:y val="0.17302446446756647"/>
          <c:w val="0.72643480450552544"/>
          <c:h val="0.67884055431602708"/>
        </c:manualLayout>
      </c:layout>
      <c:pieChart>
        <c:varyColors val="1"/>
        <c:ser>
          <c:idx val="0"/>
          <c:order val="0"/>
          <c:tx>
            <c:strRef>
              <c:f>'VI Crime_Arrest'!$M$98</c:f>
              <c:strCache>
                <c:ptCount val="1"/>
                <c:pt idx="0">
                  <c:v>Vermilion</c:v>
                </c:pt>
              </c:strCache>
            </c:strRef>
          </c:tx>
          <c:spPr>
            <a:ln>
              <a:solidFill>
                <a:schemeClr val="bg1"/>
              </a:solidFill>
            </a:ln>
          </c:spPr>
          <c:dLbls>
            <c:dLbl>
              <c:idx val="1"/>
              <c:layout>
                <c:manualLayout>
                  <c:x val="-9.8400984009840101E-3"/>
                  <c:y val="8.0637132541539498E-3"/>
                </c:manualLayout>
              </c:layout>
              <c:showLegendKey val="0"/>
              <c:showVal val="1"/>
              <c:showCatName val="1"/>
              <c:showSerName val="0"/>
              <c:showPercent val="0"/>
              <c:showBubbleSize val="0"/>
              <c:separator>
</c:separator>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Crime_Arrest'!$R$98:$U$98</c:f>
              <c:numCache>
                <c:formatCode>0%</c:formatCode>
                <c:ptCount val="4"/>
                <c:pt idx="0">
                  <c:v>9.5799557848194553E-3</c:v>
                </c:pt>
                <c:pt idx="1">
                  <c:v>6.411201179071481E-2</c:v>
                </c:pt>
                <c:pt idx="2">
                  <c:v>0.12822402358142962</c:v>
                </c:pt>
                <c:pt idx="3">
                  <c:v>0.7980840088430361</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7836111111111108"/>
          <c:y val="0"/>
        </c:manualLayout>
      </c:layout>
      <c:overlay val="0"/>
    </c:title>
    <c:autoTitleDeleted val="0"/>
    <c:plotArea>
      <c:layout>
        <c:manualLayout>
          <c:layoutTarget val="inner"/>
          <c:xMode val="edge"/>
          <c:yMode val="edge"/>
          <c:x val="7.1988407699037624E-2"/>
          <c:y val="0.19603771628886987"/>
          <c:w val="0.88401990376202977"/>
          <c:h val="0.58574661239263226"/>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bat'!$C$208</c:f>
              <c:strCache>
                <c:ptCount val="1"/>
                <c:pt idx="0">
                  <c:v>Vermilion</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bat'!$P$208:$AJ$208</c:f>
              <c:numCache>
                <c:formatCode>General</c:formatCode>
                <c:ptCount val="21"/>
                <c:pt idx="0">
                  <c:v>5.7</c:v>
                </c:pt>
                <c:pt idx="1">
                  <c:v>4.5999999999999996</c:v>
                </c:pt>
                <c:pt idx="2">
                  <c:v>0</c:v>
                </c:pt>
                <c:pt idx="3">
                  <c:v>5.9</c:v>
                </c:pt>
                <c:pt idx="4">
                  <c:v>5.9</c:v>
                </c:pt>
                <c:pt idx="5">
                  <c:v>3.6</c:v>
                </c:pt>
                <c:pt idx="6">
                  <c:v>4.8</c:v>
                </c:pt>
                <c:pt idx="7">
                  <c:v>1.2</c:v>
                </c:pt>
                <c:pt idx="8">
                  <c:v>3.6</c:v>
                </c:pt>
                <c:pt idx="9">
                  <c:v>8.4</c:v>
                </c:pt>
                <c:pt idx="10">
                  <c:v>9.6</c:v>
                </c:pt>
                <c:pt idx="11">
                  <c:v>6</c:v>
                </c:pt>
                <c:pt idx="12">
                  <c:v>2.4</c:v>
                </c:pt>
                <c:pt idx="13">
                  <c:v>7.3</c:v>
                </c:pt>
                <c:pt idx="14">
                  <c:v>2.4</c:v>
                </c:pt>
                <c:pt idx="15">
                  <c:v>7.3</c:v>
                </c:pt>
                <c:pt idx="16">
                  <c:v>1.2</c:v>
                </c:pt>
                <c:pt idx="17">
                  <c:v>3.7</c:v>
                </c:pt>
                <c:pt idx="18">
                  <c:v>5</c:v>
                </c:pt>
                <c:pt idx="19">
                  <c:v>5</c:v>
                </c:pt>
                <c:pt idx="20">
                  <c:v>1.3</c:v>
                </c:pt>
              </c:numCache>
            </c:numRef>
          </c:val>
          <c:smooth val="0"/>
        </c:ser>
        <c:dLbls>
          <c:showLegendKey val="0"/>
          <c:showVal val="0"/>
          <c:showCatName val="0"/>
          <c:showSerName val="0"/>
          <c:showPercent val="0"/>
          <c:showBubbleSize val="0"/>
        </c:dLbls>
        <c:marker val="1"/>
        <c:smooth val="0"/>
        <c:axId val="140685696"/>
        <c:axId val="140687232"/>
      </c:lineChart>
      <c:catAx>
        <c:axId val="140685696"/>
        <c:scaling>
          <c:orientation val="minMax"/>
        </c:scaling>
        <c:delete val="0"/>
        <c:axPos val="b"/>
        <c:numFmt formatCode="General" sourceLinked="1"/>
        <c:majorTickMark val="none"/>
        <c:minorTickMark val="none"/>
        <c:tickLblPos val="nextTo"/>
        <c:crossAx val="140687232"/>
        <c:crosses val="autoZero"/>
        <c:auto val="1"/>
        <c:lblAlgn val="ctr"/>
        <c:lblOffset val="100"/>
        <c:tickLblSkip val="2"/>
        <c:noMultiLvlLbl val="0"/>
      </c:catAx>
      <c:valAx>
        <c:axId val="140687232"/>
        <c:scaling>
          <c:orientation val="minMax"/>
        </c:scaling>
        <c:delete val="0"/>
        <c:axPos val="l"/>
        <c:majorGridlines/>
        <c:numFmt formatCode="General" sourceLinked="1"/>
        <c:majorTickMark val="none"/>
        <c:minorTickMark val="none"/>
        <c:tickLblPos val="nextTo"/>
        <c:spPr>
          <a:ln w="9525">
            <a:noFill/>
          </a:ln>
        </c:spPr>
        <c:crossAx val="1406856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Aggravated Assault</a:t>
            </a:r>
            <a:r>
              <a:rPr lang="en-US" sz="1600" baseline="0" dirty="0"/>
              <a:t> </a:t>
            </a:r>
            <a:r>
              <a:rPr lang="en-US" sz="1600" baseline="0" dirty="0" smtClean="0"/>
              <a:t>Rate </a:t>
            </a:r>
            <a:r>
              <a:rPr lang="en-US" sz="1600" baseline="0" dirty="0"/>
              <a:t>per 100,000 Persons, 1994 - 2014</a:t>
            </a:r>
            <a:endParaRPr lang="en-US" sz="1600" dirty="0"/>
          </a:p>
        </c:rich>
      </c:tx>
      <c:layout>
        <c:manualLayout>
          <c:xMode val="edge"/>
          <c:yMode val="edge"/>
          <c:x val="0.13947222222222219"/>
          <c:y val="0"/>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bat'!$AN$208</c:f>
              <c:strCache>
                <c:ptCount val="1"/>
                <c:pt idx="0">
                  <c:v>Vermilion</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bat'!$BA$208:$BU$208</c:f>
              <c:numCache>
                <c:formatCode>General</c:formatCode>
                <c:ptCount val="21"/>
                <c:pt idx="0">
                  <c:v>729.1</c:v>
                </c:pt>
                <c:pt idx="1">
                  <c:v>746.2</c:v>
                </c:pt>
                <c:pt idx="2">
                  <c:v>674.1</c:v>
                </c:pt>
                <c:pt idx="3">
                  <c:v>689.5</c:v>
                </c:pt>
                <c:pt idx="4">
                  <c:v>628.29999999999995</c:v>
                </c:pt>
                <c:pt idx="5">
                  <c:v>555.29999999999995</c:v>
                </c:pt>
                <c:pt idx="6">
                  <c:v>553.6</c:v>
                </c:pt>
                <c:pt idx="7">
                  <c:v>505.7</c:v>
                </c:pt>
                <c:pt idx="8">
                  <c:v>495.8</c:v>
                </c:pt>
                <c:pt idx="9">
                  <c:v>463.9</c:v>
                </c:pt>
                <c:pt idx="10">
                  <c:v>496.7</c:v>
                </c:pt>
                <c:pt idx="11">
                  <c:v>407.4</c:v>
                </c:pt>
                <c:pt idx="12">
                  <c:v>477.5</c:v>
                </c:pt>
                <c:pt idx="13">
                  <c:v>459.5</c:v>
                </c:pt>
                <c:pt idx="14">
                  <c:v>426</c:v>
                </c:pt>
                <c:pt idx="15">
                  <c:v>439.4</c:v>
                </c:pt>
                <c:pt idx="16">
                  <c:v>383.6</c:v>
                </c:pt>
                <c:pt idx="17">
                  <c:v>389.6</c:v>
                </c:pt>
                <c:pt idx="18">
                  <c:v>367.7</c:v>
                </c:pt>
                <c:pt idx="19">
                  <c:v>440.2</c:v>
                </c:pt>
                <c:pt idx="20">
                  <c:v>390.1</c:v>
                </c:pt>
              </c:numCache>
            </c:numRef>
          </c:val>
          <c:smooth val="0"/>
        </c:ser>
        <c:dLbls>
          <c:showLegendKey val="0"/>
          <c:showVal val="0"/>
          <c:showCatName val="0"/>
          <c:showSerName val="0"/>
          <c:showPercent val="0"/>
          <c:showBubbleSize val="0"/>
        </c:dLbls>
        <c:marker val="1"/>
        <c:smooth val="0"/>
        <c:axId val="140707712"/>
        <c:axId val="140709248"/>
      </c:lineChart>
      <c:catAx>
        <c:axId val="140707712"/>
        <c:scaling>
          <c:orientation val="minMax"/>
        </c:scaling>
        <c:delete val="0"/>
        <c:axPos val="b"/>
        <c:numFmt formatCode="General" sourceLinked="1"/>
        <c:majorTickMark val="none"/>
        <c:minorTickMark val="none"/>
        <c:tickLblPos val="nextTo"/>
        <c:crossAx val="140709248"/>
        <c:crosses val="autoZero"/>
        <c:auto val="1"/>
        <c:lblAlgn val="ctr"/>
        <c:lblOffset val="100"/>
        <c:tickLblSkip val="2"/>
        <c:noMultiLvlLbl val="0"/>
      </c:catAx>
      <c:valAx>
        <c:axId val="140709248"/>
        <c:scaling>
          <c:orientation val="minMax"/>
        </c:scaling>
        <c:delete val="0"/>
        <c:axPos val="l"/>
        <c:majorGridlines/>
        <c:numFmt formatCode="General" sourceLinked="1"/>
        <c:majorTickMark val="none"/>
        <c:minorTickMark val="none"/>
        <c:tickLblPos val="nextTo"/>
        <c:spPr>
          <a:ln w="9525">
            <a:noFill/>
          </a:ln>
        </c:spPr>
        <c:crossAx val="140707712"/>
        <c:crosses val="autoZero"/>
        <c:crossBetween val="between"/>
        <c:majorUnit val="200"/>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09" tIns="46655" rIns="93309" bIns="46655" rtlCol="0"/>
          <a:lstStyle>
            <a:lvl1pPr algn="r">
              <a:defRPr sz="1200"/>
            </a:lvl1pPr>
          </a:lstStyle>
          <a:p>
            <a:fld id="{531211F8-2C1F-4B9F-AEA1-EF7FBF6311F5}" type="datetimeFigureOut">
              <a:rPr lang="en-US" smtClean="0"/>
              <a:t>10/29/2015</a:t>
            </a:fld>
            <a:endParaRPr lang="en-US"/>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9" tIns="46655" rIns="93309" bIns="46655"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9" tIns="46655" rIns="93309" bIns="466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09" tIns="46655" rIns="93309" bIns="46655"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9</a:t>
            </a:fld>
            <a:endParaRPr lang="en-US"/>
          </a:p>
        </p:txBody>
      </p:sp>
    </p:spTree>
    <p:extLst>
      <p:ext uri="{BB962C8B-B14F-4D97-AF65-F5344CB8AC3E}">
        <p14:creationId xmlns:p14="http://schemas.microsoft.com/office/powerpoint/2010/main" val="32113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9D6D10-5EC3-49D4-BBFE-867EE30CC9C0}" type="datetime1">
              <a:rPr lang="en-US" smtClean="0"/>
              <a:t>10/29/2015</a:t>
            </a:fld>
            <a:endParaRPr lang="en-US"/>
          </a:p>
        </p:txBody>
      </p:sp>
      <p:sp>
        <p:nvSpPr>
          <p:cNvPr id="5" name="Footer Placeholder 4"/>
          <p:cNvSpPr>
            <a:spLocks noGrp="1"/>
          </p:cNvSpPr>
          <p:nvPr>
            <p:ph type="ftr" sz="quarter" idx="11"/>
          </p:nvPr>
        </p:nvSpPr>
        <p:spPr/>
        <p:txBody>
          <a:bodyPr/>
          <a:lstStyle/>
          <a:p>
            <a:r>
              <a:rPr lang="en-US" smtClean="0"/>
              <a:t>Vermilion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F3F97-8C30-4969-A19D-CA30D21F5813}" type="datetime1">
              <a:rPr lang="en-US" smtClean="0"/>
              <a:t>10/29/2015</a:t>
            </a:fld>
            <a:endParaRPr lang="en-US"/>
          </a:p>
        </p:txBody>
      </p:sp>
      <p:sp>
        <p:nvSpPr>
          <p:cNvPr id="5" name="Footer Placeholder 4"/>
          <p:cNvSpPr>
            <a:spLocks noGrp="1"/>
          </p:cNvSpPr>
          <p:nvPr>
            <p:ph type="ftr" sz="quarter" idx="11"/>
          </p:nvPr>
        </p:nvSpPr>
        <p:spPr/>
        <p:txBody>
          <a:bodyPr/>
          <a:lstStyle/>
          <a:p>
            <a:r>
              <a:rPr lang="en-US" smtClean="0"/>
              <a:t>Vermilion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147AEB-50F2-4599-9454-5969C30FE17B}" type="datetime1">
              <a:rPr lang="en-US" smtClean="0"/>
              <a:t>10/29/2015</a:t>
            </a:fld>
            <a:endParaRPr lang="en-US"/>
          </a:p>
        </p:txBody>
      </p:sp>
      <p:sp>
        <p:nvSpPr>
          <p:cNvPr id="5" name="Footer Placeholder 4"/>
          <p:cNvSpPr>
            <a:spLocks noGrp="1"/>
          </p:cNvSpPr>
          <p:nvPr>
            <p:ph type="ftr" sz="quarter" idx="11"/>
          </p:nvPr>
        </p:nvSpPr>
        <p:spPr/>
        <p:txBody>
          <a:bodyPr/>
          <a:lstStyle/>
          <a:p>
            <a:r>
              <a:rPr lang="en-US" smtClean="0"/>
              <a:t>Vermilion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4F858-DA48-4C26-996A-406E4A78AE5B}" type="datetime1">
              <a:rPr lang="en-US" smtClean="0"/>
              <a:t>10/29/2015</a:t>
            </a:fld>
            <a:endParaRPr lang="en-US"/>
          </a:p>
        </p:txBody>
      </p:sp>
      <p:sp>
        <p:nvSpPr>
          <p:cNvPr id="5" name="Footer Placeholder 4"/>
          <p:cNvSpPr>
            <a:spLocks noGrp="1"/>
          </p:cNvSpPr>
          <p:nvPr>
            <p:ph type="ftr" sz="quarter" idx="11"/>
          </p:nvPr>
        </p:nvSpPr>
        <p:spPr/>
        <p:txBody>
          <a:bodyPr/>
          <a:lstStyle/>
          <a:p>
            <a:r>
              <a:rPr lang="en-US" smtClean="0"/>
              <a:t>Vermilion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E3E11-4936-4311-981F-468C9D505C66}" type="datetime1">
              <a:rPr lang="en-US" smtClean="0"/>
              <a:t>10/29/2015</a:t>
            </a:fld>
            <a:endParaRPr lang="en-US"/>
          </a:p>
        </p:txBody>
      </p:sp>
      <p:sp>
        <p:nvSpPr>
          <p:cNvPr id="5" name="Footer Placeholder 4"/>
          <p:cNvSpPr>
            <a:spLocks noGrp="1"/>
          </p:cNvSpPr>
          <p:nvPr>
            <p:ph type="ftr" sz="quarter" idx="11"/>
          </p:nvPr>
        </p:nvSpPr>
        <p:spPr/>
        <p:txBody>
          <a:bodyPr/>
          <a:lstStyle/>
          <a:p>
            <a:r>
              <a:rPr lang="en-US" smtClean="0"/>
              <a:t>Vermilion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5A0688-1A67-4733-8EFD-86E0EB55E973}" type="datetime1">
              <a:rPr lang="en-US" smtClean="0"/>
              <a:t>10/29/2015</a:t>
            </a:fld>
            <a:endParaRPr lang="en-US"/>
          </a:p>
        </p:txBody>
      </p:sp>
      <p:sp>
        <p:nvSpPr>
          <p:cNvPr id="6" name="Footer Placeholder 5"/>
          <p:cNvSpPr>
            <a:spLocks noGrp="1"/>
          </p:cNvSpPr>
          <p:nvPr>
            <p:ph type="ftr" sz="quarter" idx="11"/>
          </p:nvPr>
        </p:nvSpPr>
        <p:spPr/>
        <p:txBody>
          <a:bodyPr/>
          <a:lstStyle/>
          <a:p>
            <a:r>
              <a:rPr lang="en-US" smtClean="0"/>
              <a:t>Vermilion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0FA566-E62F-4256-9BE9-9EA8DBBDB8D2}" type="datetime1">
              <a:rPr lang="en-US" smtClean="0"/>
              <a:t>10/29/2015</a:t>
            </a:fld>
            <a:endParaRPr lang="en-US"/>
          </a:p>
        </p:txBody>
      </p:sp>
      <p:sp>
        <p:nvSpPr>
          <p:cNvPr id="8" name="Footer Placeholder 7"/>
          <p:cNvSpPr>
            <a:spLocks noGrp="1"/>
          </p:cNvSpPr>
          <p:nvPr>
            <p:ph type="ftr" sz="quarter" idx="11"/>
          </p:nvPr>
        </p:nvSpPr>
        <p:spPr/>
        <p:txBody>
          <a:bodyPr/>
          <a:lstStyle/>
          <a:p>
            <a:r>
              <a:rPr lang="en-US" smtClean="0"/>
              <a:t>Vermilion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F693-83B9-4593-B437-D64E26C4C99C}" type="datetime1">
              <a:rPr lang="en-US" smtClean="0"/>
              <a:t>10/29/2015</a:t>
            </a:fld>
            <a:endParaRPr lang="en-US"/>
          </a:p>
        </p:txBody>
      </p:sp>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3BFEB-4ECF-44DE-8DC0-0AC155A9DC66}" type="datetime1">
              <a:rPr lang="en-US" smtClean="0"/>
              <a:t>10/29/2015</a:t>
            </a:fld>
            <a:endParaRPr lang="en-US"/>
          </a:p>
        </p:txBody>
      </p:sp>
      <p:sp>
        <p:nvSpPr>
          <p:cNvPr id="3" name="Footer Placeholder 2"/>
          <p:cNvSpPr>
            <a:spLocks noGrp="1"/>
          </p:cNvSpPr>
          <p:nvPr>
            <p:ph type="ftr" sz="quarter" idx="11"/>
          </p:nvPr>
        </p:nvSpPr>
        <p:spPr/>
        <p:txBody>
          <a:bodyPr/>
          <a:lstStyle/>
          <a:p>
            <a:r>
              <a:rPr lang="en-US" smtClean="0"/>
              <a:t>Vermilion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24111-DA36-4865-92CC-062672C15860}" type="datetime1">
              <a:rPr lang="en-US" smtClean="0"/>
              <a:t>10/29/2015</a:t>
            </a:fld>
            <a:endParaRPr lang="en-US"/>
          </a:p>
        </p:txBody>
      </p:sp>
      <p:sp>
        <p:nvSpPr>
          <p:cNvPr id="6" name="Footer Placeholder 5"/>
          <p:cNvSpPr>
            <a:spLocks noGrp="1"/>
          </p:cNvSpPr>
          <p:nvPr>
            <p:ph type="ftr" sz="quarter" idx="11"/>
          </p:nvPr>
        </p:nvSpPr>
        <p:spPr/>
        <p:txBody>
          <a:bodyPr/>
          <a:lstStyle/>
          <a:p>
            <a:r>
              <a:rPr lang="en-US" smtClean="0"/>
              <a:t>Vermilion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1F45B-74AE-425B-8F82-BB2734EBFDEE}" type="datetime1">
              <a:rPr lang="en-US" smtClean="0"/>
              <a:t>10/29/2015</a:t>
            </a:fld>
            <a:endParaRPr lang="en-US"/>
          </a:p>
        </p:txBody>
      </p:sp>
      <p:sp>
        <p:nvSpPr>
          <p:cNvPr id="6" name="Footer Placeholder 5"/>
          <p:cNvSpPr>
            <a:spLocks noGrp="1"/>
          </p:cNvSpPr>
          <p:nvPr>
            <p:ph type="ftr" sz="quarter" idx="11"/>
          </p:nvPr>
        </p:nvSpPr>
        <p:spPr/>
        <p:txBody>
          <a:bodyPr/>
          <a:lstStyle/>
          <a:p>
            <a:r>
              <a:rPr lang="en-US" smtClean="0"/>
              <a:t>Vermilion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59F01A8-FFC0-4692-B007-E173D016E7FB}" type="datetime1">
              <a:rPr lang="en-US" smtClean="0"/>
              <a:t>10/29/2015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Vermilion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Vermilion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Arrests</a:t>
            </a:r>
            <a:endParaRPr lang="en-US" dirty="0"/>
          </a:p>
        </p:txBody>
      </p:sp>
      <p:sp>
        <p:nvSpPr>
          <p:cNvPr id="2" name="TextBox 1"/>
          <p:cNvSpPr txBox="1"/>
          <p:nvPr/>
        </p:nvSpPr>
        <p:spPr>
          <a:xfrm>
            <a:off x="152400" y="914400"/>
            <a:ext cx="4191000" cy="2292935"/>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Both the property index crime and the violent index crime rates decreased from 1994 to 2014.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magnitude of the decrease in the violent index crime rate was slightly larger than that for the property index crime rate from 1994 to 2014.</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drug arrest rate also declined from 2001 to about 2008, after which it has remained relatively stable.</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Property index crimes accounted for the largest percentage of crimes reported to the State Police Uniform Crime Reporting program in 2014.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5" name="Chart 14"/>
          <p:cNvGraphicFramePr>
            <a:graphicFrameLocks/>
          </p:cNvGraphicFramePr>
          <p:nvPr>
            <p:extLst>
              <p:ext uri="{D42A27DB-BD31-4B8C-83A1-F6EECF244321}">
                <p14:modId xmlns:p14="http://schemas.microsoft.com/office/powerpoint/2010/main" val="3487008084"/>
              </p:ext>
            </p:extLst>
          </p:nvPr>
        </p:nvGraphicFramePr>
        <p:xfrm>
          <a:off x="114300" y="3581400"/>
          <a:ext cx="4572000" cy="3187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983339996"/>
              </p:ext>
            </p:extLst>
          </p:nvPr>
        </p:nvGraphicFramePr>
        <p:xfrm>
          <a:off x="4481052" y="481781"/>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938877042"/>
              </p:ext>
            </p:extLst>
          </p:nvPr>
        </p:nvGraphicFramePr>
        <p:xfrm>
          <a:off x="4419600" y="3581400"/>
          <a:ext cx="4572000" cy="2971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a:t>
            </a:r>
            <a:endParaRPr lang="en-US" dirty="0"/>
          </a:p>
        </p:txBody>
      </p:sp>
      <p:sp>
        <p:nvSpPr>
          <p:cNvPr id="11" name="Footer Placeholder 10"/>
          <p:cNvSpPr>
            <a:spLocks noGrp="1"/>
          </p:cNvSpPr>
          <p:nvPr>
            <p:ph type="ftr" sz="quarter" idx="11"/>
          </p:nvPr>
        </p:nvSpPr>
        <p:spPr/>
        <p:txBody>
          <a:bodyPr/>
          <a:lstStyle/>
          <a:p>
            <a:r>
              <a:rPr lang="en-US" dirty="0" smtClean="0"/>
              <a:t>Vermilion County</a:t>
            </a:r>
            <a:endParaRPr lang="en-US" dirty="0"/>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Vermillion County: 2010 - 2014</a:t>
            </a:r>
            <a:endParaRPr lang="en-US" sz="1600" b="1" u="sng" dirty="0"/>
          </a:p>
        </p:txBody>
      </p:sp>
      <p:sp>
        <p:nvSpPr>
          <p:cNvPr id="3" name="TextBox 2"/>
          <p:cNvSpPr txBox="1"/>
          <p:nvPr/>
        </p:nvSpPr>
        <p:spPr>
          <a:xfrm>
            <a:off x="228600" y="914400"/>
            <a:ext cx="4152900" cy="1954381"/>
          </a:xfrm>
          <a:prstGeom prst="rect">
            <a:avLst/>
          </a:prstGeom>
          <a:noFill/>
        </p:spPr>
        <p:txBody>
          <a:bodyPr wrap="square" rtlCol="0">
            <a:spAutoFit/>
          </a:bodyPr>
          <a:lstStyle/>
          <a:p>
            <a:pPr marL="173038" indent="-173038" algn="just">
              <a:buFont typeface="Arial" panose="020B0604020202020204" pitchFamily="34" charset="0"/>
              <a:buChar char="•"/>
            </a:pPr>
            <a:r>
              <a:rPr lang="en-US" sz="1100" dirty="0" smtClean="0"/>
              <a:t>The violent index crime rate for Vermilion County was higher than the statewide rate, particularly after the early 2000s. This occurred because the decline in the Vermilion rate was slower than the rate for the state as a whole.</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Aggravated assaults (and batteries) accounted for the largest percentage of violent index crimes and arrests. Robberies accounted for the next highest percentage of crimes and arrests; murders accounted for the lowest percentage of crimes and arrests.</a:t>
            </a:r>
            <a:endParaRPr lang="en-US" sz="1100" dirty="0"/>
          </a:p>
          <a:p>
            <a:pPr algn="just"/>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N=2,401</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N=1,357</a:t>
            </a:r>
            <a:endParaRPr lang="en-US" sz="800" dirty="0"/>
          </a:p>
        </p:txBody>
      </p:sp>
      <p:graphicFrame>
        <p:nvGraphicFramePr>
          <p:cNvPr id="14" name="Chart 13"/>
          <p:cNvGraphicFramePr>
            <a:graphicFrameLocks/>
          </p:cNvGraphicFramePr>
          <p:nvPr>
            <p:extLst>
              <p:ext uri="{D42A27DB-BD31-4B8C-83A1-F6EECF244321}">
                <p14:modId xmlns:p14="http://schemas.microsoft.com/office/powerpoint/2010/main" val="1639240342"/>
              </p:ext>
            </p:extLst>
          </p:nvPr>
        </p:nvGraphicFramePr>
        <p:xfrm>
          <a:off x="4381500" y="381000"/>
          <a:ext cx="4819650" cy="302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467479040"/>
              </p:ext>
            </p:extLst>
          </p:nvPr>
        </p:nvGraphicFramePr>
        <p:xfrm>
          <a:off x="-31955" y="3581400"/>
          <a:ext cx="4572000" cy="2967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2728732156"/>
              </p:ext>
            </p:extLst>
          </p:nvPr>
        </p:nvGraphicFramePr>
        <p:xfrm>
          <a:off x="4381500" y="3814916"/>
          <a:ext cx="24955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3766145794"/>
              </p:ext>
            </p:extLst>
          </p:nvPr>
        </p:nvGraphicFramePr>
        <p:xfrm>
          <a:off x="6592222" y="3898671"/>
          <a:ext cx="2581275" cy="2762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Assault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795378925"/>
              </p:ext>
            </p:extLst>
          </p:nvPr>
        </p:nvGraphicFramePr>
        <p:xfrm>
          <a:off x="76200" y="4277474"/>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5</a:t>
                      </a:r>
                    </a:p>
                  </a:txBody>
                  <a:tcPr marL="9525" marR="9525" marT="9525" marB="0" anchor="ctr"/>
                </a:tc>
                <a:tc>
                  <a:txBody>
                    <a:bodyPr/>
                    <a:lstStyle/>
                    <a:p>
                      <a:pPr algn="ctr" fontAlgn="b"/>
                      <a:r>
                        <a:rPr lang="en-US" sz="1000" b="0" i="0" u="none" strike="noStrike">
                          <a:solidFill>
                            <a:srgbClr val="000000"/>
                          </a:solidFill>
                          <a:effectLst/>
                          <a:latin typeface="Arial"/>
                        </a:rPr>
                        <a:t>2</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2</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1</a:t>
                      </a:r>
                    </a:p>
                  </a:txBody>
                  <a:tcPr marL="9525" marR="9525" marT="9525" marB="0" anchor="ctr"/>
                </a:tc>
                <a:tc>
                  <a:txBody>
                    <a:bodyPr/>
                    <a:lstStyle/>
                    <a:p>
                      <a:pPr algn="ctr" fontAlgn="b"/>
                      <a:r>
                        <a:rPr lang="en-US" sz="1000" b="0" i="0" u="none" strike="noStrike">
                          <a:solidFill>
                            <a:srgbClr val="000000"/>
                          </a:solidFill>
                          <a:effectLst/>
                          <a:latin typeface="Arial"/>
                        </a:rPr>
                        <a:t>3</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dirty="0">
                          <a:solidFill>
                            <a:srgbClr val="000000"/>
                          </a:solidFill>
                          <a:effectLst/>
                          <a:latin typeface="Arial"/>
                        </a:rPr>
                        <a:t>1</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337</a:t>
                      </a:r>
                    </a:p>
                  </a:txBody>
                  <a:tcPr marL="9525" marR="9525" marT="9525" marB="0" anchor="ctr"/>
                </a:tc>
                <a:tc>
                  <a:txBody>
                    <a:bodyPr/>
                    <a:lstStyle/>
                    <a:p>
                      <a:pPr algn="ctr" fontAlgn="b"/>
                      <a:r>
                        <a:rPr lang="en-US" sz="1000" b="0" i="0" u="none" strike="noStrike">
                          <a:solidFill>
                            <a:srgbClr val="000000"/>
                          </a:solidFill>
                          <a:effectLst/>
                          <a:latin typeface="Arial"/>
                        </a:rPr>
                        <a:t>395</a:t>
                      </a:r>
                    </a:p>
                  </a:txBody>
                  <a:tcPr marL="9525" marR="9525" marT="9525" marB="0" anchor="ctr"/>
                </a:tc>
                <a:tc>
                  <a:txBody>
                    <a:bodyPr/>
                    <a:lstStyle/>
                    <a:p>
                      <a:pPr algn="ctr" fontAlgn="b"/>
                      <a:r>
                        <a:rPr lang="en-US" sz="1000" b="0" i="0" u="none" strike="noStrike">
                          <a:solidFill>
                            <a:srgbClr val="000000"/>
                          </a:solidFill>
                          <a:effectLst/>
                          <a:latin typeface="Arial"/>
                        </a:rPr>
                        <a:t>378</a:t>
                      </a:r>
                    </a:p>
                  </a:txBody>
                  <a:tcPr marL="9525" marR="9525" marT="9525" marB="0" anchor="ctr"/>
                </a:tc>
                <a:tc>
                  <a:txBody>
                    <a:bodyPr/>
                    <a:lstStyle/>
                    <a:p>
                      <a:pPr algn="ctr" fontAlgn="b"/>
                      <a:r>
                        <a:rPr lang="en-US" sz="1000" b="0" i="0" u="none" strike="noStrike">
                          <a:solidFill>
                            <a:srgbClr val="000000"/>
                          </a:solidFill>
                          <a:effectLst/>
                          <a:latin typeface="Arial"/>
                        </a:rPr>
                        <a:t>349</a:t>
                      </a:r>
                    </a:p>
                  </a:txBody>
                  <a:tcPr marL="9525" marR="9525" marT="9525" marB="0" anchor="ctr"/>
                </a:tc>
                <a:tc>
                  <a:txBody>
                    <a:bodyPr/>
                    <a:lstStyle/>
                    <a:p>
                      <a:pPr algn="ctr" fontAlgn="b"/>
                      <a:r>
                        <a:rPr lang="en-US" sz="1000" b="0" i="0" u="none" strike="noStrike">
                          <a:solidFill>
                            <a:srgbClr val="000000"/>
                          </a:solidFill>
                          <a:effectLst/>
                          <a:latin typeface="Arial"/>
                        </a:rPr>
                        <a:t>359</a:t>
                      </a:r>
                    </a:p>
                  </a:txBody>
                  <a:tcPr marL="9525" marR="9525" marT="9525" marB="0" anchor="ctr"/>
                </a:tc>
                <a:tc>
                  <a:txBody>
                    <a:bodyPr/>
                    <a:lstStyle/>
                    <a:p>
                      <a:pPr algn="ctr" fontAlgn="b"/>
                      <a:r>
                        <a:rPr lang="en-US" sz="1000" b="0" i="0" u="none" strike="noStrike">
                          <a:solidFill>
                            <a:srgbClr val="000000"/>
                          </a:solidFill>
                          <a:effectLst/>
                          <a:latin typeface="Arial"/>
                        </a:rPr>
                        <a:t>313</a:t>
                      </a:r>
                    </a:p>
                  </a:txBody>
                  <a:tcPr marL="9525" marR="9525" marT="9525" marB="0" anchor="ctr"/>
                </a:tc>
                <a:tc>
                  <a:txBody>
                    <a:bodyPr/>
                    <a:lstStyle/>
                    <a:p>
                      <a:pPr algn="ctr" fontAlgn="b"/>
                      <a:r>
                        <a:rPr lang="en-US" sz="1000" b="0" i="0" u="none" strike="noStrike">
                          <a:solidFill>
                            <a:srgbClr val="000000"/>
                          </a:solidFill>
                          <a:effectLst/>
                          <a:latin typeface="Arial"/>
                        </a:rPr>
                        <a:t>317</a:t>
                      </a:r>
                    </a:p>
                  </a:txBody>
                  <a:tcPr marL="9525" marR="9525" marT="9525" marB="0" anchor="ctr"/>
                </a:tc>
                <a:tc>
                  <a:txBody>
                    <a:bodyPr/>
                    <a:lstStyle/>
                    <a:p>
                      <a:pPr algn="ctr" fontAlgn="b"/>
                      <a:r>
                        <a:rPr lang="en-US" sz="1000" b="0" i="0" u="none" strike="noStrike">
                          <a:solidFill>
                            <a:srgbClr val="000000"/>
                          </a:solidFill>
                          <a:effectLst/>
                          <a:latin typeface="Arial"/>
                        </a:rPr>
                        <a:t>297</a:t>
                      </a:r>
                    </a:p>
                  </a:txBody>
                  <a:tcPr marL="9525" marR="9525" marT="9525" marB="0" anchor="ctr"/>
                </a:tc>
                <a:tc>
                  <a:txBody>
                    <a:bodyPr/>
                    <a:lstStyle/>
                    <a:p>
                      <a:pPr algn="ctr" fontAlgn="b"/>
                      <a:r>
                        <a:rPr lang="en-US" sz="1000" b="0" i="0" u="none" strike="noStrike">
                          <a:solidFill>
                            <a:srgbClr val="000000"/>
                          </a:solidFill>
                          <a:effectLst/>
                          <a:latin typeface="Arial"/>
                        </a:rPr>
                        <a:t>354</a:t>
                      </a:r>
                    </a:p>
                  </a:txBody>
                  <a:tcPr marL="9525" marR="9525" marT="9525" marB="0" anchor="ctr"/>
                </a:tc>
                <a:tc>
                  <a:txBody>
                    <a:bodyPr/>
                    <a:lstStyle/>
                    <a:p>
                      <a:pPr algn="ctr" fontAlgn="b"/>
                      <a:r>
                        <a:rPr lang="en-US" sz="1000" b="0" i="0" u="none" strike="noStrike" dirty="0">
                          <a:solidFill>
                            <a:srgbClr val="000000"/>
                          </a:solidFill>
                          <a:effectLst/>
                          <a:latin typeface="Arial"/>
                        </a:rPr>
                        <a:t>311</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 2005-2014</a:t>
            </a:r>
            <a:endParaRPr lang="en-US" sz="1600" b="1" dirty="0"/>
          </a:p>
        </p:txBody>
      </p:sp>
      <p:sp>
        <p:nvSpPr>
          <p:cNvPr id="14" name="TextBox 13"/>
          <p:cNvSpPr txBox="1"/>
          <p:nvPr/>
        </p:nvSpPr>
        <p:spPr>
          <a:xfrm>
            <a:off x="228600" y="914400"/>
            <a:ext cx="4038600"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Although the murder rate appears to fluctuate dramatically from 1994 to 2014, these large changes are a by-product of examining relatively small murder numbers and therefore caution should be taken when trying to interpret year to year changes. Overall the trend line, when taking into account these small numbers, indicates few changes from 1994 to 2014.</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In contrast, the aggravated assault (and battery) rate declined from 1994 to around 2006, after which the rate has remained relatively stable. </a:t>
            </a:r>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4247068085"/>
              </p:ext>
            </p:extLst>
          </p:nvPr>
        </p:nvGraphicFramePr>
        <p:xfrm>
          <a:off x="4572000" y="479323"/>
          <a:ext cx="4572000" cy="2913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358780663"/>
              </p:ext>
            </p:extLst>
          </p:nvPr>
        </p:nvGraphicFramePr>
        <p:xfrm>
          <a:off x="4572000" y="3581400"/>
          <a:ext cx="457200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2123658"/>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average violent index crime and aggravated assault rates were higher in Vermilion County than the average statewide rates and for those of counties of comparable residential populations. The average murder rate from 2010 to 2014 was lower.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2703776895"/>
              </p:ext>
            </p:extLst>
          </p:nvPr>
        </p:nvGraphicFramePr>
        <p:xfrm>
          <a:off x="4572000" y="38272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037438260"/>
              </p:ext>
            </p:extLst>
          </p:nvPr>
        </p:nvGraphicFramePr>
        <p:xfrm>
          <a:off x="159774" y="383703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671649057"/>
              </p:ext>
            </p:extLst>
          </p:nvPr>
        </p:nvGraphicFramePr>
        <p:xfrm>
          <a:off x="4563177" y="45399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292935"/>
          </a:xfrm>
          <a:prstGeom prst="rect">
            <a:avLst/>
          </a:prstGeom>
          <a:noFill/>
        </p:spPr>
        <p:txBody>
          <a:bodyPr wrap="square" rtlCol="0">
            <a:spAutoFit/>
          </a:bodyPr>
          <a:lstStyle/>
          <a:p>
            <a:pPr marL="171450" indent="-171450" algn="just">
              <a:buFont typeface="Arial" panose="020B0604020202020204" pitchFamily="34" charset="0"/>
              <a:buChar char="•"/>
            </a:pPr>
            <a:r>
              <a:rPr lang="en-US" sz="1100" smtClean="0"/>
              <a:t>There </a:t>
            </a:r>
            <a:r>
              <a:rPr lang="en-US" sz="1100" dirty="0" smtClean="0"/>
              <a:t>were 126 arrests for murders or firearm-involved arrests in 2014</a:t>
            </a:r>
            <a:r>
              <a:rPr lang="en-US" sz="1100" dirty="0"/>
              <a:t>. The typical arrestee in 2014 was </a:t>
            </a:r>
            <a:r>
              <a:rPr lang="en-US" sz="1100" dirty="0" smtClean="0"/>
              <a:t>25 </a:t>
            </a:r>
            <a:r>
              <a:rPr lang="en-US" sz="1100" dirty="0"/>
              <a:t>years old (median age), male, </a:t>
            </a:r>
            <a:r>
              <a:rPr lang="en-US" sz="1100" dirty="0" smtClean="0"/>
              <a:t>and Black (70%).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more serious, violent offenses tended to have more significant criminal histories, both in terms of the number of prior arrests, but also the type of prior arrests.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Conviction rates varied by type of arrest </a:t>
            </a:r>
            <a:r>
              <a:rPr lang="en-US" sz="1100" dirty="0" smtClean="0"/>
              <a:t>charge, with more serious arrest charges somewhat more likely to result in conviction. </a:t>
            </a:r>
            <a:endParaRPr lang="en-US" sz="1100" dirty="0"/>
          </a:p>
          <a:p>
            <a:pPr marL="171450" indent="-171450" algn="just">
              <a:buFont typeface="Arial" panose="020B0604020202020204" pitchFamily="34" charset="0"/>
              <a:buChar char="•"/>
            </a:pPr>
            <a:endParaRPr lang="en-US" sz="1100" dirty="0" smtClean="0"/>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3505200" cy="215444"/>
          </a:xfrm>
          <a:prstGeom prst="rect">
            <a:avLst/>
          </a:prstGeom>
          <a:noFill/>
        </p:spPr>
        <p:txBody>
          <a:bodyPr wrap="square" rtlCol="0">
            <a:spAutoFit/>
          </a:bodyPr>
          <a:lstStyle/>
          <a:p>
            <a:r>
              <a:rPr lang="en-US" sz="800" dirty="0" smtClean="0"/>
              <a:t>*Includes all arrests from 2005 to 2014.</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2144245650"/>
              </p:ext>
            </p:extLst>
          </p:nvPr>
        </p:nvGraphicFramePr>
        <p:xfrm>
          <a:off x="0" y="3733800"/>
          <a:ext cx="4581525" cy="3045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16791430"/>
              </p:ext>
            </p:extLst>
          </p:nvPr>
        </p:nvGraphicFramePr>
        <p:xfrm>
          <a:off x="4572000" y="3780293"/>
          <a:ext cx="4449097" cy="2862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374566596"/>
              </p:ext>
            </p:extLst>
          </p:nvPr>
        </p:nvGraphicFramePr>
        <p:xfrm>
          <a:off x="4308680" y="457200"/>
          <a:ext cx="4791075" cy="3119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Vermilion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4014</TotalTime>
  <Words>1198</Words>
  <Application>Microsoft Office PowerPoint</Application>
  <PresentationFormat>On-screen Show (4:3)</PresentationFormat>
  <Paragraphs>164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Mock,Lynne</cp:lastModifiedBy>
  <cp:revision>127</cp:revision>
  <cp:lastPrinted>2015-10-29T19:01:50Z</cp:lastPrinted>
  <dcterms:created xsi:type="dcterms:W3CDTF">2015-10-06T14:03:02Z</dcterms:created>
  <dcterms:modified xsi:type="dcterms:W3CDTF">2015-10-29T19:32:55Z</dcterms:modified>
</cp:coreProperties>
</file>